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1" r:id="rId3"/>
    <p:sldId id="523" r:id="rId4"/>
    <p:sldId id="524" r:id="rId5"/>
    <p:sldId id="525" r:id="rId6"/>
    <p:sldId id="526" r:id="rId7"/>
    <p:sldId id="527" r:id="rId8"/>
    <p:sldId id="509" r:id="rId9"/>
    <p:sldId id="511" r:id="rId10"/>
    <p:sldId id="510" r:id="rId11"/>
    <p:sldId id="268" r:id="rId12"/>
    <p:sldId id="528" r:id="rId13"/>
    <p:sldId id="323" r:id="rId14"/>
    <p:sldId id="514" r:id="rId15"/>
    <p:sldId id="529" r:id="rId16"/>
    <p:sldId id="530" r:id="rId17"/>
    <p:sldId id="531" r:id="rId18"/>
    <p:sldId id="307" r:id="rId19"/>
    <p:sldId id="302" r:id="rId20"/>
    <p:sldId id="532" r:id="rId21"/>
    <p:sldId id="298" r:id="rId22"/>
    <p:sldId id="418" r:id="rId2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5pPr>
    <a:lvl6pPr marL="2286000" algn="l" defTabSz="914400" rtl="0" eaLnBrk="1" latinLnBrk="0" hangingPunct="1"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6pPr>
    <a:lvl7pPr marL="2743200" algn="l" defTabSz="914400" rtl="0" eaLnBrk="1" latinLnBrk="0" hangingPunct="1"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7pPr>
    <a:lvl8pPr marL="3200400" algn="l" defTabSz="914400" rtl="0" eaLnBrk="1" latinLnBrk="0" hangingPunct="1"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8pPr>
    <a:lvl9pPr marL="3657600" algn="l" defTabSz="914400" rtl="0" eaLnBrk="1" latinLnBrk="0" hangingPunct="1">
      <a:defRPr sz="2400" kern="1200">
        <a:solidFill>
          <a:srgbClr val="44422C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Hoefler Text" charset="0"/>
        <a:ea typeface="ヒラギノ明朝 ProN W3" charset="-128"/>
        <a:cs typeface="+mn-cs"/>
        <a:sym typeface="Hoefler Tex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023"/>
    <a:srgbClr val="E9E9E8"/>
    <a:srgbClr val="CBA4BC"/>
    <a:srgbClr val="335980"/>
    <a:srgbClr val="F2F2F2"/>
    <a:srgbClr val="75AAB6"/>
    <a:srgbClr val="A13F36"/>
    <a:srgbClr val="006FBE"/>
    <a:srgbClr val="094B67"/>
    <a:srgbClr val="164B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0"/>
    <p:restoredTop sz="92846"/>
  </p:normalViewPr>
  <p:slideViewPr>
    <p:cSldViewPr>
      <p:cViewPr varScale="1">
        <p:scale>
          <a:sx n="107" d="100"/>
          <a:sy n="107" d="100"/>
        </p:scale>
        <p:origin x="17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9A2CC-BAEE-904E-BBC5-92D6DA6192EA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D6653-E6E1-FA41-89D6-B0ED6B45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38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2BF20-C81C-0740-8EE2-B552972A2247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42EC0-104A-9E42-962B-E6BDE8D44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3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F637BE-F2D2-2B42-88C0-CC4CC6A4C4AB}" type="slidenum">
              <a:rPr lang="en-US">
                <a:latin typeface="Times" pitchFamily="-109" charset="0"/>
              </a:rPr>
              <a:pPr/>
              <a:t>2</a:t>
            </a:fld>
            <a:endParaRPr lang="en-US">
              <a:latin typeface="Times" pitchFamily="-109" charset="0"/>
            </a:endParaRPr>
          </a:p>
        </p:txBody>
      </p:sp>
      <p:sp>
        <p:nvSpPr>
          <p:cNvPr id="17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337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4540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645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062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6520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1249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158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F637BE-F2D2-2B42-88C0-CC4CC6A4C4AB}" type="slidenum">
              <a:rPr lang="en-US">
                <a:latin typeface="Times" pitchFamily="-109" charset="0"/>
              </a:rPr>
              <a:pPr/>
              <a:t>3</a:t>
            </a:fld>
            <a:endParaRPr lang="en-US">
              <a:latin typeface="Times" pitchFamily="-109" charset="0"/>
            </a:endParaRPr>
          </a:p>
        </p:txBody>
      </p:sp>
      <p:sp>
        <p:nvSpPr>
          <p:cNvPr id="17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15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F637BE-F2D2-2B42-88C0-CC4CC6A4C4AB}" type="slidenum">
              <a:rPr lang="en-US">
                <a:latin typeface="Times" pitchFamily="-109" charset="0"/>
              </a:rPr>
              <a:pPr/>
              <a:t>4</a:t>
            </a:fld>
            <a:endParaRPr lang="en-US">
              <a:latin typeface="Times" pitchFamily="-109" charset="0"/>
            </a:endParaRPr>
          </a:p>
        </p:txBody>
      </p:sp>
      <p:sp>
        <p:nvSpPr>
          <p:cNvPr id="17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0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F637BE-F2D2-2B42-88C0-CC4CC6A4C4AB}" type="slidenum">
              <a:rPr lang="en-US">
                <a:latin typeface="Times" pitchFamily="-109" charset="0"/>
              </a:rPr>
              <a:pPr/>
              <a:t>5</a:t>
            </a:fld>
            <a:endParaRPr lang="en-US">
              <a:latin typeface="Times" pitchFamily="-109" charset="0"/>
            </a:endParaRPr>
          </a:p>
        </p:txBody>
      </p:sp>
      <p:sp>
        <p:nvSpPr>
          <p:cNvPr id="174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563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Cannot store sale data in item because </a:t>
            </a:r>
            <a:r>
              <a:rPr lang="en-GB" sz="1200" b="1" dirty="0"/>
              <a:t>an item </a:t>
            </a:r>
            <a:r>
              <a:rPr lang="en-GB" sz="1200" dirty="0"/>
              <a:t>can appear in </a:t>
            </a:r>
            <a:r>
              <a:rPr lang="en-GB" sz="1200" b="1" dirty="0"/>
              <a:t>many sales</a:t>
            </a:r>
          </a:p>
          <a:p>
            <a:endParaRPr lang="en-US" dirty="0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8610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779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1775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96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825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01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" pitchFamily="-109" charset="0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305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9175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048184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3050" y="279400"/>
            <a:ext cx="20256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6100" y="279400"/>
            <a:ext cx="59245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5807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663882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734053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689100"/>
            <a:ext cx="39751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1689100"/>
            <a:ext cx="39751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72508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63317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13521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75905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519197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565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46100" y="279400"/>
            <a:ext cx="8102600" cy="1104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6100" y="1689100"/>
            <a:ext cx="8102600" cy="453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+mj-lt"/>
          <a:ea typeface="+mj-ea"/>
          <a:cs typeface="+mj-cs"/>
          <a:sym typeface="Helvetica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094B67"/>
          </a:solidFill>
          <a:latin typeface="Helvetica" charset="0"/>
          <a:ea typeface="ヒラギノ角ゴ ProN W3" charset="0"/>
          <a:cs typeface="ヒラギノ角ゴ ProN W3" charset="0"/>
          <a:sym typeface="Helvetica" charset="0"/>
        </a:defRPr>
      </a:lvl9pPr>
    </p:titleStyle>
    <p:bodyStyle>
      <a:lvl1pPr marL="468313" indent="-295275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3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1pPr>
      <a:lvl2pPr marL="865188" indent="-293688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6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2pPr>
      <a:lvl3pPr marL="1271588" indent="-293688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4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3pPr>
      <a:lvl4pPr marL="1677988" indent="-293688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4pPr>
      <a:lvl5pPr marL="2084388" indent="-293688" algn="l" rtl="0" eaLnBrk="0" fontAlgn="base" hangingPunct="0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5pPr>
      <a:lvl6pPr marL="2541588" indent="-293688" algn="l" rtl="0" fontAlgn="base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6pPr>
      <a:lvl7pPr marL="2998788" indent="-293688" algn="l" rtl="0" fontAlgn="base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7pPr>
      <a:lvl8pPr marL="3455988" indent="-293688" algn="l" rtl="0" fontAlgn="base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8pPr>
      <a:lvl9pPr marL="3913188" indent="-293688" algn="l" rtl="0" fontAlgn="base">
        <a:spcBef>
          <a:spcPts val="700"/>
        </a:spcBef>
        <a:spcAft>
          <a:spcPct val="0"/>
        </a:spcAft>
        <a:buClr>
          <a:srgbClr val="094B67"/>
        </a:buClr>
        <a:buSzPct val="125000"/>
        <a:buFont typeface="Helvetica" charset="0"/>
        <a:buChar char="•"/>
        <a:defRPr sz="2000">
          <a:solidFill>
            <a:srgbClr val="4C4C4C"/>
          </a:solidFill>
          <a:latin typeface="+mn-lt"/>
          <a:ea typeface="+mn-ea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Field_hockey_at_the_Summer_Olympic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N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NUL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044700"/>
            <a:ext cx="9144000" cy="16129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b="1" dirty="0">
                <a:solidFill>
                  <a:schemeClr val="tx1"/>
                </a:solidFill>
              </a:rPr>
              <a:t>Many to Many</a:t>
            </a:r>
            <a:br>
              <a:rPr lang="en-US" sz="4400" b="1" dirty="0">
                <a:solidFill>
                  <a:schemeClr val="tx1"/>
                </a:solidFill>
              </a:rPr>
            </a:br>
            <a:r>
              <a:rPr lang="en-US" altLang="en-US" sz="4400" dirty="0">
                <a:solidFill>
                  <a:schemeClr val="tx1"/>
                </a:solidFill>
                <a:latin typeface="Arial" charset="0"/>
                <a:ea typeface="ＭＳ Ｐゴシック" charset="-128"/>
                <a:sym typeface="Arial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ea typeface="ＭＳ Ｐゴシック" charset="-128"/>
                <a:sym typeface="Arial" charset="0"/>
              </a:rPr>
              <a:t>MSBA BAN 6020</a:t>
            </a:r>
            <a:br>
              <a:rPr lang="en-US" altLang="en-US" sz="2400" dirty="0">
                <a:solidFill>
                  <a:schemeClr val="tx1"/>
                </a:solidFill>
                <a:ea typeface="ＭＳ Ｐゴシック" charset="-128"/>
                <a:sym typeface="Arial" charset="0"/>
              </a:rPr>
            </a:br>
            <a:r>
              <a:rPr lang="en-US" altLang="en-US" sz="2400" dirty="0">
                <a:solidFill>
                  <a:schemeClr val="tx1"/>
                </a:solidFill>
                <a:ea typeface="ＭＳ Ｐゴシック" charset="-128"/>
                <a:sym typeface="Arial" charset="0"/>
              </a:rPr>
              <a:t>Data Management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4099" name="Rectangle 3"/>
          <p:cNvSpPr>
            <a:spLocks/>
          </p:cNvSpPr>
          <p:nvPr/>
        </p:nvSpPr>
        <p:spPr bwMode="auto">
          <a:xfrm>
            <a:off x="0" y="4594217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1pPr>
            <a:lvl2pPr marL="742950" indent="-285750"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2pPr>
            <a:lvl3pPr marL="1143000" indent="-228600"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3pPr>
            <a:lvl4pPr marL="1600200" indent="-228600"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4pPr>
            <a:lvl5pPr marL="2057400" indent="-228600" eaLnBrk="0" hangingPunct="0"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44422C"/>
                </a:solidFill>
                <a:latin typeface="Hoefler Text" charset="0"/>
                <a:ea typeface="ヒラギノ明朝 ProN W3" charset="-128"/>
                <a:sym typeface="Hoefler Text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  <a:effectLst/>
                <a:latin typeface="Helvetica" pitchFamily="2" charset="0"/>
                <a:ea typeface="ＭＳ Ｐゴシック" charset="-128"/>
                <a:sym typeface="Arial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effectLst/>
                <a:latin typeface="Helvetica" pitchFamily="2" charset="0"/>
                <a:ea typeface="ＭＳ Ｐゴシック" charset="-128"/>
                <a:sym typeface="Arial" charset="0"/>
              </a:rPr>
              <a:t>Carolina Salge</a:t>
            </a:r>
          </a:p>
        </p:txBody>
      </p:sp>
      <p:pic>
        <p:nvPicPr>
          <p:cNvPr id="7" name="officeArt object">
            <a:extLst>
              <a:ext uri="{FF2B5EF4-FFF2-40B4-BE49-F238E27FC236}">
                <a16:creationId xmlns:a16="http://schemas.microsoft.com/office/drawing/2014/main" id="{3E98A32C-D119-3045-B950-71AC3267146A}"/>
              </a:ext>
            </a:extLst>
          </p:cNvPr>
          <p:cNvPicPr/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6324600" y="5900166"/>
            <a:ext cx="2602230" cy="8026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6321D-08D9-6C4D-89FD-DCF0FAFBBB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676400" y="-511726"/>
            <a:ext cx="10820400" cy="75983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D904D-4DBA-C241-9D2F-D9116C0F2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keen field hockey fan wants to keep track of which countries won which medals in the various summer Olympics for both the men’s and women’s events</a:t>
            </a:r>
          </a:p>
          <a:p>
            <a:endParaRPr lang="en-US" sz="2400" dirty="0"/>
          </a:p>
          <a:p>
            <a:r>
              <a:rPr lang="en-US" dirty="0"/>
              <a:t>Design a data model</a:t>
            </a:r>
          </a:p>
          <a:p>
            <a:pPr lvl="2"/>
            <a:r>
              <a:rPr lang="en-US" dirty="0">
                <a:hlinkClick r:id="rId2"/>
              </a:rPr>
              <a:t>http://en.wikipedia.org/wiki/Field_hockey_at_the_Summer_Olympics</a:t>
            </a:r>
            <a:endParaRPr lang="en-US" dirty="0"/>
          </a:p>
          <a:p>
            <a:pPr lvl="2"/>
            <a:endParaRPr lang="en-US" sz="2200" dirty="0"/>
          </a:p>
          <a:p>
            <a:pPr marL="17303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412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Three Table Join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List the names of the three tables after from</a:t>
            </a:r>
          </a:p>
          <a:p>
            <a:r>
              <a:rPr lang="en-US" dirty="0"/>
              <a:t>Specify two matching conditions with the associative table in both join conditions</a:t>
            </a:r>
          </a:p>
          <a:p>
            <a:pPr marL="173038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12F39-E501-2B41-8D6B-A7BC3BDF5E43}"/>
              </a:ext>
            </a:extLst>
          </p:cNvPr>
          <p:cNvSpPr/>
          <p:nvPr/>
        </p:nvSpPr>
        <p:spPr>
          <a:xfrm>
            <a:off x="524132" y="3429000"/>
            <a:ext cx="8153400" cy="1015663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sale,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item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sale.saleno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lineitem.saleno</a:t>
            </a:r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item.itemno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</a:t>
            </a:r>
            <a:endParaRPr lang="en-US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</p:txBody>
      </p:sp>
      <p:pic>
        <p:nvPicPr>
          <p:cNvPr id="6" name="Picture 72" descr="FireLite:Books:Data Management:6e:Art PNG:05-sale-item.png">
            <a:extLst>
              <a:ext uri="{FF2B5EF4-FFF2-40B4-BE49-F238E27FC236}">
                <a16:creationId xmlns:a16="http://schemas.microsoft.com/office/drawing/2014/main" id="{4AB957A8-DD1C-5345-8768-6655DFBC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2218531" y="4905038"/>
            <a:ext cx="4757737" cy="1279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058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Three Table Join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List the name, quantity, and value of items that were sold on January 16 of 2011</a:t>
            </a:r>
          </a:p>
          <a:p>
            <a:pPr marL="173038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12F39-E501-2B41-8D6B-A7BC3BDF5E43}"/>
              </a:ext>
            </a:extLst>
          </p:cNvPr>
          <p:cNvSpPr/>
          <p:nvPr/>
        </p:nvSpPr>
        <p:spPr>
          <a:xfrm>
            <a:off x="524132" y="2819400"/>
            <a:ext cx="8153400" cy="163121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lineqty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lineprice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lineqty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*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lineprice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as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total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sale,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item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sale.saleno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lineitem.saleno</a:t>
            </a:r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item.itemno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lineitem.itemno</a:t>
            </a:r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saledate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'2011-01-16'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;</a:t>
            </a:r>
            <a:endParaRPr lang="en-US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</p:txBody>
      </p:sp>
      <p:graphicFrame>
        <p:nvGraphicFramePr>
          <p:cNvPr id="7" name="Group 271">
            <a:extLst>
              <a:ext uri="{FF2B5EF4-FFF2-40B4-BE49-F238E27FC236}">
                <a16:creationId xmlns:a16="http://schemas.microsoft.com/office/drawing/2014/main" id="{33B6ED39-21F7-C649-910F-42C17A5D7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996825"/>
              </p:ext>
            </p:extLst>
          </p:nvPr>
        </p:nvGraphicFramePr>
        <p:xfrm>
          <a:off x="1841500" y="4572000"/>
          <a:ext cx="5511800" cy="214153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90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7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itemname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lineqty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lineprice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total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Pocket knife—Avon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Safari chair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36.00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1800.00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Hammock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40.50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2025.00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Tent—8 person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153.00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1224.00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Tent—2 person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60.00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60.00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8486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to Carolina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 here! Finish chapter 5 next class</a:t>
            </a:r>
          </a:p>
        </p:txBody>
      </p:sp>
    </p:spTree>
    <p:extLst>
      <p:ext uri="{BB962C8B-B14F-4D97-AF65-F5344CB8AC3E}">
        <p14:creationId xmlns:p14="http://schemas.microsoft.com/office/powerpoint/2010/main" val="290043555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Exists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Used in the </a:t>
            </a:r>
            <a:r>
              <a:rPr lang="en-US" b="1" dirty="0">
                <a:solidFill>
                  <a:srgbClr val="3370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/>
              <a:t> clause to test whether at least one row satisfies a certain condition</a:t>
            </a:r>
          </a:p>
          <a:p>
            <a:endParaRPr lang="en-US" dirty="0"/>
          </a:p>
          <a:p>
            <a:r>
              <a:rPr lang="en-US" dirty="0"/>
              <a:t>Report all clothing items (by name and color) of type ‘C’ for which a sale is recorded</a:t>
            </a:r>
          </a:p>
          <a:p>
            <a:endParaRPr lang="en-US" i="1" dirty="0"/>
          </a:p>
          <a:p>
            <a:pPr marL="173038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12F39-E501-2B41-8D6B-A7BC3BDF5E43}"/>
              </a:ext>
            </a:extLst>
          </p:cNvPr>
          <p:cNvSpPr/>
          <p:nvPr/>
        </p:nvSpPr>
        <p:spPr>
          <a:xfrm>
            <a:off x="520700" y="4391561"/>
            <a:ext cx="8153400" cy="13234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itemcolor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item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itemtype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'C'</a:t>
            </a:r>
          </a:p>
          <a:p>
            <a:pPr algn="l"/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 exists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	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item.itemno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4513703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Exists</a:t>
            </a:r>
          </a:p>
        </p:txBody>
      </p:sp>
      <p:graphicFrame>
        <p:nvGraphicFramePr>
          <p:cNvPr id="9" name="Group 271">
            <a:extLst>
              <a:ext uri="{FF2B5EF4-FFF2-40B4-BE49-F238E27FC236}">
                <a16:creationId xmlns:a16="http://schemas.microsoft.com/office/drawing/2014/main" id="{E64B69AC-8212-694C-91D9-2BD79CFCE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797449"/>
              </p:ext>
            </p:extLst>
          </p:nvPr>
        </p:nvGraphicFramePr>
        <p:xfrm>
          <a:off x="5486401" y="2202095"/>
          <a:ext cx="2819399" cy="408538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12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618">
                  <a:extLst>
                    <a:ext uri="{9D8B030D-6E8A-4147-A177-3AD203B41FA5}">
                      <a16:colId xmlns:a16="http://schemas.microsoft.com/office/drawing/2014/main" val="3273683553"/>
                    </a:ext>
                  </a:extLst>
                </a:gridCol>
              </a:tblGrid>
              <a:tr h="29503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u="sng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lineqty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lineprice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u="sng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saleno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6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800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2.25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739991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2.25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440550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102987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62161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521303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60687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2818600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2.25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272769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36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99181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40.5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365014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791898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362939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312362"/>
                  </a:ext>
                </a:extLst>
              </a:tr>
            </a:tbl>
          </a:graphicData>
        </a:graphic>
      </p:graphicFrame>
      <p:graphicFrame>
        <p:nvGraphicFramePr>
          <p:cNvPr id="10" name="Group 271">
            <a:extLst>
              <a:ext uri="{FF2B5EF4-FFF2-40B4-BE49-F238E27FC236}">
                <a16:creationId xmlns:a16="http://schemas.microsoft.com/office/drawing/2014/main" id="{86F10D33-2BA5-F54A-BBC9-DCBF9898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94393"/>
              </p:ext>
            </p:extLst>
          </p:nvPr>
        </p:nvGraphicFramePr>
        <p:xfrm>
          <a:off x="914401" y="2208273"/>
          <a:ext cx="4419599" cy="44287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03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19">
                  <a:extLst>
                    <a:ext uri="{9D8B030D-6E8A-4147-A177-3AD203B41FA5}">
                      <a16:colId xmlns:a16="http://schemas.microsoft.com/office/drawing/2014/main" val="3273683553"/>
                    </a:ext>
                  </a:extLst>
                </a:gridCol>
              </a:tblGrid>
              <a:tr h="232031"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u="sng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itemname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itemtype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itemcolor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u="sng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6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Pocket knif</a:t>
                      </a:r>
                      <a:r>
                        <a:rPr lang="en-US" sz="750" spc="85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e—</a:t>
                      </a: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Nile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36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Pocket knif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Avon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Compass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Geopositioning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system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Map measure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Polar Explorer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Red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739991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Polar Explorer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White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440550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Boot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snake proof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102987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Boot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snake proof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Black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062161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Safari chair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521303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Hammock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60687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Ten</a:t>
                      </a:r>
                      <a:r>
                        <a:rPr lang="en-US" sz="750" spc="85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t—</a:t>
                      </a: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 person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2818600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Ten</a:t>
                      </a:r>
                      <a:r>
                        <a:rPr lang="en-US" sz="750" spc="85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t—</a:t>
                      </a: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person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272769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Safari cooking kit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99181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Pith helmet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365014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Pith helmet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White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791898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Map case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362939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Sextant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312362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Stetson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Black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284043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Stetson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1805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7B31D24-74D4-9E42-9D8D-99D65BACA11D}"/>
              </a:ext>
            </a:extLst>
          </p:cNvPr>
          <p:cNvSpPr/>
          <p:nvPr/>
        </p:nvSpPr>
        <p:spPr>
          <a:xfrm>
            <a:off x="520700" y="1528499"/>
            <a:ext cx="8153400" cy="52322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itemname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itemcolor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item 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itemtype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'C'</a:t>
            </a:r>
          </a:p>
          <a:p>
            <a:pPr algn="l"/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 exists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(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item.itemno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lineitem.itemno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08049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Not Exists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A1C586C-A302-3941-AFFE-AB5C91C4C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89100"/>
            <a:ext cx="8102600" cy="4533900"/>
          </a:xfrm>
        </p:spPr>
        <p:txBody>
          <a:bodyPr/>
          <a:lstStyle/>
          <a:p>
            <a:r>
              <a:rPr lang="en-US" dirty="0"/>
              <a:t>Used in the </a:t>
            </a:r>
            <a:r>
              <a:rPr lang="en-US" b="1" dirty="0">
                <a:solidFill>
                  <a:srgbClr val="3370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/>
              <a:t> clause to test whether all rows fail to satisfy a certain condition</a:t>
            </a:r>
          </a:p>
          <a:p>
            <a:endParaRPr lang="en-US" dirty="0"/>
          </a:p>
          <a:p>
            <a:r>
              <a:rPr lang="en-US" dirty="0"/>
              <a:t>Report all clothing items (of type ‘C’) that have not been sold</a:t>
            </a:r>
          </a:p>
          <a:p>
            <a:endParaRPr lang="en-US" i="1" dirty="0"/>
          </a:p>
          <a:p>
            <a:pPr marL="173038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512F39-E501-2B41-8D6B-A7BC3BDF5E43}"/>
              </a:ext>
            </a:extLst>
          </p:cNvPr>
          <p:cNvSpPr/>
          <p:nvPr/>
        </p:nvSpPr>
        <p:spPr>
          <a:xfrm>
            <a:off x="520700" y="4391561"/>
            <a:ext cx="8153400" cy="13234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itemcolor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item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itemtype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'C'</a:t>
            </a:r>
          </a:p>
          <a:p>
            <a:pPr algn="l"/>
            <a:r>
              <a:rPr lang="en-US" sz="20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 not exists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	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item.itemno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028255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Not Exists</a:t>
            </a:r>
          </a:p>
        </p:txBody>
      </p:sp>
      <p:graphicFrame>
        <p:nvGraphicFramePr>
          <p:cNvPr id="9" name="Group 271">
            <a:extLst>
              <a:ext uri="{FF2B5EF4-FFF2-40B4-BE49-F238E27FC236}">
                <a16:creationId xmlns:a16="http://schemas.microsoft.com/office/drawing/2014/main" id="{E64B69AC-8212-694C-91D9-2BD79CFCE315}"/>
              </a:ext>
            </a:extLst>
          </p:cNvPr>
          <p:cNvGraphicFramePr>
            <a:graphicFrameLocks noGrp="1"/>
          </p:cNvGraphicFramePr>
          <p:nvPr/>
        </p:nvGraphicFramePr>
        <p:xfrm>
          <a:off x="5486401" y="2202095"/>
          <a:ext cx="2819399" cy="408538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12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618">
                  <a:extLst>
                    <a:ext uri="{9D8B030D-6E8A-4147-A177-3AD203B41FA5}">
                      <a16:colId xmlns:a16="http://schemas.microsoft.com/office/drawing/2014/main" val="3273683553"/>
                    </a:ext>
                  </a:extLst>
                </a:gridCol>
              </a:tblGrid>
              <a:tr h="29503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u="sng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lineqty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lineprice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u="sng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saleno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6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800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2.25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739991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2.25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440550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102987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062161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521303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60687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2818600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2.25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272769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36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99181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40.5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365014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153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791898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362939"/>
                  </a:ext>
                </a:extLst>
              </a:tr>
              <a:tr h="206018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312362"/>
                  </a:ext>
                </a:extLst>
              </a:tr>
            </a:tbl>
          </a:graphicData>
        </a:graphic>
      </p:graphicFrame>
      <p:graphicFrame>
        <p:nvGraphicFramePr>
          <p:cNvPr id="10" name="Group 271">
            <a:extLst>
              <a:ext uri="{FF2B5EF4-FFF2-40B4-BE49-F238E27FC236}">
                <a16:creationId xmlns:a16="http://schemas.microsoft.com/office/drawing/2014/main" id="{86F10D33-2BA5-F54A-BBC9-DCBF98984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87021"/>
              </p:ext>
            </p:extLst>
          </p:nvPr>
        </p:nvGraphicFramePr>
        <p:xfrm>
          <a:off x="914401" y="2208273"/>
          <a:ext cx="4419599" cy="442874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03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4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19">
                  <a:extLst>
                    <a:ext uri="{9D8B030D-6E8A-4147-A177-3AD203B41FA5}">
                      <a16:colId xmlns:a16="http://schemas.microsoft.com/office/drawing/2014/main" val="3273683553"/>
                    </a:ext>
                  </a:extLst>
                </a:gridCol>
              </a:tblGrid>
              <a:tr h="232031"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u="sng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itemname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itemtype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itemcolor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790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u="sng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itemno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6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Pocket knif</a:t>
                      </a:r>
                      <a:r>
                        <a:rPr lang="en-US" sz="750" spc="85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e—</a:t>
                      </a: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Nile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36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Pocket knif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Avon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Compass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 err="1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Geopositioning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system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Map measure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Polar Explorer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Red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739991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Polar Explorer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White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440550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Boot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snake proof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102987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Boot</a:t>
                      </a:r>
                      <a:r>
                        <a:rPr lang="en-US" sz="750" spc="85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s—</a:t>
                      </a: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snake proof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Black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062161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Safari chair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521303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Hammock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60687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Ten</a:t>
                      </a:r>
                      <a:r>
                        <a:rPr lang="en-US" sz="750" spc="85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t—</a:t>
                      </a: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 person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2818600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Ten</a:t>
                      </a:r>
                      <a:r>
                        <a:rPr lang="en-US" sz="750" spc="85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t—</a:t>
                      </a: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 person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272769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Safari cooking kit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14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99181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Pith helmet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Khaki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15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6365014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Pith helmet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White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791898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Map case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17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362939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Sextant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120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—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18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3312362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Stetson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E9E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Black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284043"/>
                  </a:ext>
                </a:extLst>
              </a:tr>
              <a:tr h="158493"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Stetson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Brown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>
                    <a:solidFill>
                      <a:srgbClr val="CBA4B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865"/>
                        </a:lnSpc>
                        <a:spcBef>
                          <a:spcPts val="0"/>
                        </a:spcBef>
                        <a:spcAft>
                          <a:spcPts val="450"/>
                        </a:spcAft>
                      </a:pPr>
                      <a:r>
                        <a:rPr lang="en-US" sz="75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</a:t>
                      </a:r>
                      <a:endParaRPr lang="en-US" sz="1200" dirty="0">
                        <a:effectLst/>
                        <a:latin typeface="Consolas" panose="020B0609020204030204" pitchFamily="49" charset="0"/>
                        <a:ea typeface="ＭＳ 明朝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221805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87B31D24-74D4-9E42-9D8D-99D65BACA11D}"/>
              </a:ext>
            </a:extLst>
          </p:cNvPr>
          <p:cNvSpPr/>
          <p:nvPr/>
        </p:nvSpPr>
        <p:spPr>
          <a:xfrm>
            <a:off x="520700" y="1528499"/>
            <a:ext cx="8153400" cy="52322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itemname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itemcolor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item 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itemtype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335980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'C'</a:t>
            </a:r>
          </a:p>
          <a:p>
            <a:pPr algn="l"/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 not exists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(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item.itemno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14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lineitem.itemno</a:t>
            </a:r>
            <a:r>
              <a:rPr lang="en-US" sz="14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8072934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D904D-4DBA-C241-9D2F-D9116C0F2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all brown items that have been sold</a:t>
            </a:r>
          </a:p>
          <a:p>
            <a:r>
              <a:rPr lang="en-US" dirty="0"/>
              <a:t>Report all brown items that were not sold</a:t>
            </a:r>
          </a:p>
        </p:txBody>
      </p:sp>
    </p:spTree>
    <p:extLst>
      <p:ext uri="{BB962C8B-B14F-4D97-AF65-F5344CB8AC3E}">
        <p14:creationId xmlns:p14="http://schemas.microsoft.com/office/powerpoint/2010/main" val="272586406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dirty="0"/>
              <a:t>Universal qualifier—</a:t>
            </a:r>
            <a:r>
              <a:rPr lang="en-US" b="1" dirty="0" err="1">
                <a:solidFill>
                  <a:srgbClr val="3370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forall</a:t>
            </a:r>
            <a:endParaRPr lang="en-US" b="1" dirty="0">
              <a:solidFill>
                <a:srgbClr val="3370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GB" dirty="0"/>
              <a:t>Not directly mapped into SQL</a:t>
            </a:r>
          </a:p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GB" dirty="0"/>
              <a:t>Implement using </a:t>
            </a:r>
            <a:r>
              <a:rPr lang="en-GB" b="1" dirty="0">
                <a:solidFill>
                  <a:srgbClr val="3370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exists</a:t>
            </a:r>
          </a:p>
          <a:p>
            <a:pPr lvl="1"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sz="2400" dirty="0">
                <a:cs typeface="Courier New"/>
              </a:rPr>
              <a:t>Find </a:t>
            </a:r>
            <a:r>
              <a:rPr lang="en-US" sz="2400" b="1" dirty="0">
                <a:cs typeface="Courier New"/>
              </a:rPr>
              <a:t>all items </a:t>
            </a:r>
            <a:r>
              <a:rPr lang="en-US" sz="2400" dirty="0">
                <a:cs typeface="Courier New"/>
              </a:rPr>
              <a:t>that have appeared in </a:t>
            </a:r>
            <a:r>
              <a:rPr lang="en-US" sz="2400" b="1" dirty="0">
                <a:cs typeface="Courier New"/>
              </a:rPr>
              <a:t>all sales </a:t>
            </a:r>
          </a:p>
          <a:p>
            <a:pPr lvl="1"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sz="2400" dirty="0">
                <a:cs typeface="Courier New"/>
              </a:rPr>
              <a:t>Find items such that there </a:t>
            </a:r>
            <a:r>
              <a:rPr lang="en-US" sz="2400" b="1" dirty="0">
                <a:cs typeface="Courier New"/>
              </a:rPr>
              <a:t>does not exist </a:t>
            </a:r>
            <a:r>
              <a:rPr lang="en-US" sz="2400" dirty="0">
                <a:cs typeface="Courier New"/>
              </a:rPr>
              <a:t>a sale in which this item </a:t>
            </a:r>
            <a:r>
              <a:rPr lang="en-US" sz="2400" b="1" dirty="0">
                <a:cs typeface="Courier New"/>
              </a:rPr>
              <a:t>does not appear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1F332-D1C2-4745-8BB9-38BE97894D18}"/>
              </a:ext>
            </a:extLst>
          </p:cNvPr>
          <p:cNvSpPr/>
          <p:nvPr/>
        </p:nvSpPr>
        <p:spPr>
          <a:xfrm>
            <a:off x="520700" y="4845784"/>
            <a:ext cx="8153400" cy="163121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itemname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item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not exists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sale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not exists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where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sale.saleno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lineitem.saleno</a:t>
            </a:r>
            <a:endParaRPr lang="en-US" sz="2000" dirty="0">
              <a:effectLst/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item.itemno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lineitem.itemno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16908128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Many to Many</a:t>
            </a: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third entity to map a M:M</a:t>
            </a:r>
          </a:p>
          <a:p>
            <a:pPr lvl="1"/>
            <a:r>
              <a:rPr lang="en-GB" dirty="0"/>
              <a:t>An associate or weak entity</a:t>
            </a:r>
          </a:p>
          <a:p>
            <a:endParaRPr lang="en-GB" dirty="0"/>
          </a:p>
          <a:p>
            <a:r>
              <a:rPr lang="en-GB" dirty="0"/>
              <a:t>The + indicates that </a:t>
            </a:r>
            <a:r>
              <a:rPr lang="en-GB" b="1" dirty="0"/>
              <a:t>LINEITEM</a:t>
            </a:r>
            <a:r>
              <a:rPr lang="en-GB" dirty="0"/>
              <a:t> is identified by concatenating </a:t>
            </a:r>
            <a:r>
              <a:rPr lang="en-GB" b="1" dirty="0" err="1"/>
              <a:t>saleno</a:t>
            </a:r>
            <a:r>
              <a:rPr lang="en-GB" dirty="0"/>
              <a:t> and </a:t>
            </a:r>
            <a:r>
              <a:rPr lang="en-GB" b="1" dirty="0" err="1"/>
              <a:t>lineno</a:t>
            </a:r>
            <a:endParaRPr lang="en-GB" b="1" dirty="0"/>
          </a:p>
        </p:txBody>
      </p:sp>
      <p:pic>
        <p:nvPicPr>
          <p:cNvPr id="5" name="Picture 72" descr="FireLite:Books:Data Management:6e:Art PNG:05-sale-item.png">
            <a:extLst>
              <a:ext uri="{FF2B5EF4-FFF2-40B4-BE49-F238E27FC236}">
                <a16:creationId xmlns:a16="http://schemas.microsoft.com/office/drawing/2014/main" id="{A50FA6AF-BB4F-4F46-B021-66DF969E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831138" y="4602162"/>
            <a:ext cx="6026862" cy="1620838"/>
          </a:xfrm>
          <a:prstGeom prst="rect">
            <a:avLst/>
          </a:prstGeom>
          <a:noFill/>
        </p:spPr>
      </p:pic>
      <p:sp>
        <p:nvSpPr>
          <p:cNvPr id="6" name="AutoShape 75">
            <a:extLst>
              <a:ext uri="{FF2B5EF4-FFF2-40B4-BE49-F238E27FC236}">
                <a16:creationId xmlns:a16="http://schemas.microsoft.com/office/drawing/2014/main" id="{8EAD3789-E4CA-4444-8D5F-21143DE4A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399270"/>
            <a:ext cx="1770062" cy="2026622"/>
          </a:xfrm>
          <a:prstGeom prst="foldedCorner">
            <a:avLst>
              <a:gd name="adj" fmla="val 12500"/>
            </a:avLst>
          </a:prstGeom>
          <a:solidFill>
            <a:srgbClr val="FFFF66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algn="ctr"/>
            <a:endParaRPr lang="en-US" sz="1600" i="1" dirty="0">
              <a:solidFill>
                <a:srgbClr val="000000"/>
              </a:solidFill>
              <a:effectLst/>
              <a:latin typeface="+mn-lt"/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LINEITEM is known as a weak entity, and it has an </a:t>
            </a:r>
            <a:r>
              <a:rPr lang="en-US" sz="1600" b="1" dirty="0">
                <a:solidFill>
                  <a:srgbClr val="000000"/>
                </a:solidFill>
                <a:effectLst/>
                <a:latin typeface="+mn-lt"/>
              </a:rPr>
              <a:t>identifying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</a:rPr>
              <a:t> relationship with SALE</a:t>
            </a:r>
            <a:endParaRPr lang="en-US" sz="1400" b="1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168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57200" algn="l"/>
                <a:tab pos="693738" algn="l"/>
                <a:tab pos="914400" algn="l"/>
                <a:tab pos="1150938" algn="l"/>
              </a:tabLst>
            </a:pPr>
            <a:r>
              <a:rPr lang="en-US" dirty="0"/>
              <a:t>Find target1 appearing in all sources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ABDC8-18C4-EE4C-9B9C-9FA84E9AA86A}"/>
              </a:ext>
            </a:extLst>
          </p:cNvPr>
          <p:cNvSpPr/>
          <p:nvPr/>
        </p:nvSpPr>
        <p:spPr>
          <a:xfrm>
            <a:off x="520700" y="2438400"/>
            <a:ext cx="8153400" cy="163121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target1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target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not exists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source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where not exists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select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from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target-source 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where 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target-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source.target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#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target.target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#</a:t>
            </a:r>
          </a:p>
          <a:p>
            <a:pPr algn="l"/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</a:t>
            </a:r>
            <a:r>
              <a:rPr lang="en-US" sz="2000" b="1" dirty="0">
                <a:solidFill>
                  <a:srgbClr val="337023"/>
                </a:solidFill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and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target-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source.source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# = </a:t>
            </a:r>
            <a:r>
              <a:rPr lang="en-US" sz="2000" dirty="0" err="1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source.source</a:t>
            </a:r>
            <a:r>
              <a:rPr lang="en-US" sz="2000" dirty="0">
                <a:effectLst/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#));</a:t>
            </a:r>
          </a:p>
        </p:txBody>
      </p:sp>
      <p:pic>
        <p:nvPicPr>
          <p:cNvPr id="5" name="Picture 46" descr="FireLite:Books:Data Management:6e:Art PNG:05-divide template.png">
            <a:extLst>
              <a:ext uri="{FF2B5EF4-FFF2-40B4-BE49-F238E27FC236}">
                <a16:creationId xmlns:a16="http://schemas.microsoft.com/office/drawing/2014/main" id="{0280FF99-3A12-0145-91A9-0A1BCF104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1367777" y="4487000"/>
            <a:ext cx="6459246" cy="173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925892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Recap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09" charset="-128"/>
                <a:cs typeface="ＭＳ Ｐゴシック" pitchFamily="-109" charset="-128"/>
              </a:rPr>
              <a:t>Introduced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Many to Many Relationship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Associative / Weak Entity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Three Table Join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>
                <a:solidFill>
                  <a:srgbClr val="3370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>
                <a:solidFill>
                  <a:srgbClr val="3370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exists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Divide</a:t>
            </a:r>
          </a:p>
          <a:p>
            <a:pPr lvl="2" eaLnBrk="1" hangingPunct="1">
              <a:lnSpc>
                <a:spcPct val="90000"/>
              </a:lnSpc>
            </a:pPr>
            <a:endParaRPr lang="en-US" sz="2000" dirty="0">
              <a:ea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63661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46100" y="1689100"/>
            <a:ext cx="8102600" cy="453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468313" indent="-29527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3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1pPr>
            <a:lvl2pPr marL="865188" indent="-2936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6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2pPr>
            <a:lvl3pPr marL="1271588" indent="-2936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4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3pPr>
            <a:lvl4pPr marL="1677988" indent="-2936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4pPr>
            <a:lvl5pPr marL="2084388" indent="-2936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5pPr>
            <a:lvl6pPr marL="2541588" indent="-293688" algn="l" rtl="0" fontAlgn="base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6pPr>
            <a:lvl7pPr marL="2998788" indent="-293688" algn="l" rtl="0" fontAlgn="base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7pPr>
            <a:lvl8pPr marL="3455988" indent="-293688" algn="l" rtl="0" fontAlgn="base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8pPr>
            <a:lvl9pPr marL="3913188" indent="-293688" algn="l" rtl="0" fontAlgn="base">
              <a:spcBef>
                <a:spcPts val="700"/>
              </a:spcBef>
              <a:spcAft>
                <a:spcPct val="0"/>
              </a:spcAft>
              <a:buClr>
                <a:srgbClr val="094B67"/>
              </a:buClr>
              <a:buSzPct val="125000"/>
              <a:buFont typeface="Helvetica" charset="0"/>
              <a:buChar char="•"/>
              <a:defRPr sz="2000">
                <a:solidFill>
                  <a:srgbClr val="4C4C4C"/>
                </a:solidFill>
                <a:latin typeface="+mn-lt"/>
                <a:ea typeface="+mn-ea"/>
                <a:cs typeface="+mn-cs"/>
                <a:sym typeface="Helvetica" charset="0"/>
              </a:defRPr>
            </a:lvl9pPr>
          </a:lstStyle>
          <a:p>
            <a:r>
              <a:rPr lang="en-US" dirty="0">
                <a:effectLst/>
              </a:rPr>
              <a:t>One to One and Recursive Relationships (6)</a:t>
            </a:r>
            <a:endParaRPr lang="en-US" sz="2400" dirty="0">
              <a:effectLst/>
            </a:endParaRPr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Next Class</a:t>
            </a:r>
          </a:p>
        </p:txBody>
      </p:sp>
      <p:pic>
        <p:nvPicPr>
          <p:cNvPr id="7" name="Picture 80" descr="FireLite:Books:Data Management:5e:Art:Slides art:6-recursive 1-and-m.png">
            <a:extLst>
              <a:ext uri="{FF2B5EF4-FFF2-40B4-BE49-F238E27FC236}">
                <a16:creationId xmlns:a16="http://schemas.microsoft.com/office/drawing/2014/main" id="{AE8A26C8-DB1A-7941-BB1E-EFB724C3B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1094054" y="3003550"/>
            <a:ext cx="7006692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112274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Many to Many</a:t>
            </a:r>
          </a:p>
        </p:txBody>
      </p:sp>
      <p:pic>
        <p:nvPicPr>
          <p:cNvPr id="5" name="Picture 72" descr="FireLite:Books:Data Management:6e:Art PNG:05-sale-item.png">
            <a:extLst>
              <a:ext uri="{FF2B5EF4-FFF2-40B4-BE49-F238E27FC236}">
                <a16:creationId xmlns:a16="http://schemas.microsoft.com/office/drawing/2014/main" id="{A50FA6AF-BB4F-4F46-B021-66DF969E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469964" y="1752600"/>
            <a:ext cx="8216836" cy="2209800"/>
          </a:xfrm>
          <a:prstGeom prst="rect">
            <a:avLst/>
          </a:prstGeom>
          <a:noFill/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67BCE48D-206E-9F4E-AA6D-D2E14B652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95600" y="4463222"/>
            <a:ext cx="3403600" cy="14803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36137-AF18-F948-9C9A-1BED2E391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4583481"/>
            <a:ext cx="1981199" cy="1326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D243E-DA1F-C445-B310-534B81D98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239" y="4651375"/>
            <a:ext cx="2000761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1512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MySQL Workbench</a:t>
            </a:r>
          </a:p>
        </p:txBody>
      </p:sp>
      <p:pic>
        <p:nvPicPr>
          <p:cNvPr id="7" name="Picture 6" descr="Screen Shot 2015-07-08 at 11.23.18 AM.png">
            <a:extLst>
              <a:ext uri="{FF2B5EF4-FFF2-40B4-BE49-F238E27FC236}">
                <a16:creationId xmlns:a16="http://schemas.microsoft.com/office/drawing/2014/main" id="{F2DCCBD2-437C-FD48-9F7B-C2A1DFAAE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3326190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0A4216EE-2F96-6845-A193-1AE86C996485}"/>
              </a:ext>
            </a:extLst>
          </p:cNvPr>
          <p:cNvSpPr/>
          <p:nvPr/>
        </p:nvSpPr>
        <p:spPr bwMode="auto">
          <a:xfrm>
            <a:off x="1752599" y="4296229"/>
            <a:ext cx="2417233" cy="1138766"/>
          </a:xfrm>
          <a:prstGeom prst="wedgeEllipseCallout">
            <a:avLst>
              <a:gd name="adj1" fmla="val 28721"/>
              <a:gd name="adj2" fmla="val -153145"/>
            </a:avLst>
          </a:prstGeom>
          <a:solidFill>
            <a:srgbClr val="F2F2F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effectLst/>
                <a:latin typeface="+mn-lt"/>
              </a:rPr>
              <a:t>Identifying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saka" pitchFamily="-109" charset="-128"/>
                <a:cs typeface="Osaka" pitchFamily="-109" charset="-128"/>
              </a:rPr>
              <a:t>relationship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19ED643F-5A12-E847-A34C-E502EE40877A}"/>
              </a:ext>
            </a:extLst>
          </p:cNvPr>
          <p:cNvSpPr/>
          <p:nvPr/>
        </p:nvSpPr>
        <p:spPr bwMode="auto">
          <a:xfrm>
            <a:off x="5846233" y="4283529"/>
            <a:ext cx="3056467" cy="1113366"/>
          </a:xfrm>
          <a:prstGeom prst="wedgeEllipseCallout">
            <a:avLst>
              <a:gd name="adj1" fmla="val -35172"/>
              <a:gd name="adj2" fmla="val -153145"/>
            </a:avLst>
          </a:prstGeom>
          <a:solidFill>
            <a:srgbClr val="F2F2F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effectLst/>
                <a:latin typeface="+mn-lt"/>
              </a:rPr>
              <a:t>Non-identifying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Osaka" pitchFamily="-109" charset="-128"/>
                <a:cs typeface="Osaka" pitchFamily="-109" charset="-128"/>
              </a:rPr>
              <a:t>relationship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BF45BC3A-D7EE-D140-8320-A49089715F35}"/>
              </a:ext>
            </a:extLst>
          </p:cNvPr>
          <p:cNvSpPr/>
          <p:nvPr/>
        </p:nvSpPr>
        <p:spPr bwMode="auto">
          <a:xfrm>
            <a:off x="186267" y="5295295"/>
            <a:ext cx="1528233" cy="1016000"/>
          </a:xfrm>
          <a:prstGeom prst="wedgeEllipseCallout">
            <a:avLst>
              <a:gd name="adj1" fmla="val -44105"/>
              <a:gd name="adj2" fmla="val -122401"/>
            </a:avLst>
          </a:prstGeom>
          <a:solidFill>
            <a:srgbClr val="F2F2F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effectLst/>
                <a:latin typeface="+mn-lt"/>
              </a:rPr>
              <a:t>m:m symbol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Osaka" pitchFamily="-109" charset="-128"/>
              <a:cs typeface="Osaka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884999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Two Notations, Equivalent Models</a:t>
            </a:r>
          </a:p>
        </p:txBody>
      </p:sp>
      <p:pic>
        <p:nvPicPr>
          <p:cNvPr id="5" name="Picture 72" descr="FireLite:Books:Data Management:6e:Art PNG:05-sale-item.png">
            <a:extLst>
              <a:ext uri="{FF2B5EF4-FFF2-40B4-BE49-F238E27FC236}">
                <a16:creationId xmlns:a16="http://schemas.microsoft.com/office/drawing/2014/main" id="{A50FA6AF-BB4F-4F46-B021-66DF969E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660400" y="4343400"/>
            <a:ext cx="7874000" cy="2117600"/>
          </a:xfrm>
          <a:prstGeom prst="rect">
            <a:avLst/>
          </a:prstGeom>
          <a:noFill/>
        </p:spPr>
      </p:pic>
      <p:pic>
        <p:nvPicPr>
          <p:cNvPr id="7" name="Picture 6" descr="Untitled.png">
            <a:extLst>
              <a:ext uri="{FF2B5EF4-FFF2-40B4-BE49-F238E27FC236}">
                <a16:creationId xmlns:a16="http://schemas.microsoft.com/office/drawing/2014/main" id="{68491A11-0538-4741-BEC1-36D37380F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765815"/>
            <a:ext cx="7874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921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Why Third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95B87-ED12-B14B-9B3B-65BA9FF9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Cannot store items sold in sale because </a:t>
            </a:r>
            <a:r>
              <a:rPr lang="en-GB" sz="3200" b="1" dirty="0"/>
              <a:t>a sale </a:t>
            </a:r>
            <a:r>
              <a:rPr lang="en-GB" sz="3200" dirty="0"/>
              <a:t>can have </a:t>
            </a:r>
            <a:r>
              <a:rPr lang="en-GB" sz="3200" b="1" dirty="0"/>
              <a:t>many items</a:t>
            </a:r>
            <a:r>
              <a:rPr lang="en-GB" sz="3200" dirty="0"/>
              <a:t>, and an instance of an entity stores only single-value facts. Same applies the other way around—</a:t>
            </a:r>
            <a:r>
              <a:rPr lang="en-GB" sz="3200" u="sng" dirty="0"/>
              <a:t>tidy data</a:t>
            </a:r>
            <a:r>
              <a:rPr lang="en-GB" sz="3200" dirty="0"/>
              <a:t>, remember?</a:t>
            </a:r>
          </a:p>
          <a:p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934D-D0BD-954C-B80F-AFD3B007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4473575"/>
            <a:ext cx="6654800" cy="20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176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M:M = 1:M + 1:M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95B87-ED12-B14B-9B3B-65BA9FF9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One</a:t>
            </a:r>
            <a:r>
              <a:rPr lang="en-GB" dirty="0"/>
              <a:t> item can be on </a:t>
            </a:r>
            <a:r>
              <a:rPr lang="en-GB" b="1" dirty="0"/>
              <a:t>many</a:t>
            </a:r>
            <a:r>
              <a:rPr lang="en-GB" dirty="0"/>
              <a:t> line items, but </a:t>
            </a:r>
            <a:r>
              <a:rPr lang="en-GB" b="1" dirty="0"/>
              <a:t>one</a:t>
            </a:r>
            <a:r>
              <a:rPr lang="en-GB" dirty="0"/>
              <a:t> line item entry refers to </a:t>
            </a:r>
            <a:r>
              <a:rPr lang="en-GB" b="1" dirty="0"/>
              <a:t>only one </a:t>
            </a:r>
            <a:r>
              <a:rPr lang="en-GB" dirty="0"/>
              <a:t>item</a:t>
            </a:r>
          </a:p>
          <a:p>
            <a:endParaRPr lang="en-GB" dirty="0"/>
          </a:p>
          <a:p>
            <a:r>
              <a:rPr lang="en-GB" b="1" dirty="0"/>
              <a:t>One</a:t>
            </a:r>
            <a:r>
              <a:rPr lang="en-GB" dirty="0"/>
              <a:t> sale can have </a:t>
            </a:r>
            <a:r>
              <a:rPr lang="en-GB" b="1" dirty="0"/>
              <a:t>many</a:t>
            </a:r>
            <a:r>
              <a:rPr lang="en-GB" dirty="0"/>
              <a:t> line items, but </a:t>
            </a:r>
            <a:r>
              <a:rPr lang="en-GB" b="1" dirty="0"/>
              <a:t>one</a:t>
            </a:r>
            <a:r>
              <a:rPr lang="en-GB" dirty="0"/>
              <a:t> line item entry refers to </a:t>
            </a:r>
            <a:r>
              <a:rPr lang="en-GB" b="1" dirty="0"/>
              <a:t>only one </a:t>
            </a:r>
            <a:r>
              <a:rPr lang="en-GB" dirty="0"/>
              <a:t>sale</a:t>
            </a:r>
          </a:p>
        </p:txBody>
      </p:sp>
      <p:pic>
        <p:nvPicPr>
          <p:cNvPr id="4" name="Picture 19">
            <a:extLst>
              <a:ext uri="{FF2B5EF4-FFF2-40B4-BE49-F238E27FC236}">
                <a16:creationId xmlns:a16="http://schemas.microsoft.com/office/drawing/2014/main" id="{36816176-631B-A74A-BAE2-34FA451EE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262" y="4703805"/>
            <a:ext cx="4146276" cy="180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836890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Mapping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95B87-ED12-B14B-9B3B-65BA9FF9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Same rules apply</a:t>
            </a:r>
          </a:p>
          <a:p>
            <a:pPr>
              <a:lnSpc>
                <a:spcPct val="90000"/>
              </a:lnSpc>
            </a:pPr>
            <a:r>
              <a:rPr lang="en-GB" dirty="0"/>
              <a:t>Associative entity has two FKs</a:t>
            </a:r>
          </a:p>
          <a:p>
            <a:pPr>
              <a:lnSpc>
                <a:spcPct val="90000"/>
              </a:lnSpc>
            </a:pPr>
            <a:r>
              <a:rPr lang="en-GB" dirty="0"/>
              <a:t>A FK can also be part of the PK</a:t>
            </a:r>
          </a:p>
        </p:txBody>
      </p:sp>
      <p:graphicFrame>
        <p:nvGraphicFramePr>
          <p:cNvPr id="4" name="Group 116">
            <a:extLst>
              <a:ext uri="{FF2B5EF4-FFF2-40B4-BE49-F238E27FC236}">
                <a16:creationId xmlns:a16="http://schemas.microsoft.com/office/drawing/2014/main" id="{BE342D5B-9443-2C46-9F4F-49C56F12B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769648"/>
              </p:ext>
            </p:extLst>
          </p:nvPr>
        </p:nvGraphicFramePr>
        <p:xfrm>
          <a:off x="2071687" y="3581400"/>
          <a:ext cx="5051425" cy="21082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lineitem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lineno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lineqty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lineprice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sng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saleno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itemno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4.50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25.00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20.00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25.00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25047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7" tIns="44450" rIns="90487" bIns="44450" anchor="ctr"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Define a Table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371600"/>
            <a:ext cx="8102600" cy="5029200"/>
          </a:xfrm>
          <a:solidFill>
            <a:srgbClr val="F2F2F2"/>
          </a:solidFill>
        </p:spPr>
        <p:txBody>
          <a:bodyPr lIns="90487" tIns="44450" rIns="90487" bIns="44450"/>
          <a:lstStyle/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create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table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sale (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integer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saledate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date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not null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saletext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varchar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50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	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primary key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));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create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table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item (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integer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itemname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varchar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30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not null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itemtype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char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not null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itemcolor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varchar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10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	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primary key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));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create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table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lineitem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(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integer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lineqty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integer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not null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lineprice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decimal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7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2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not null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integer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dirty="0">
                <a:solidFill>
                  <a:srgbClr val="A13F36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integer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		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primary key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lineno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),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constraint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fk_has_sale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foreign key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references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sale(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saleno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)),</a:t>
            </a:r>
            <a:endParaRPr lang="en-US" sz="2000" b="1" dirty="0">
              <a:solidFill>
                <a:srgbClr val="337023"/>
              </a:solidFill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constraint 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fk_has_item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foreign key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337023"/>
                </a:solidFill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references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 item(</a:t>
            </a:r>
            <a:r>
              <a:rPr lang="en-US" sz="1600" dirty="0" err="1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itemno</a:t>
            </a:r>
            <a:r>
              <a:rPr lang="en-US" sz="1600" dirty="0">
                <a:latin typeface="Consolas" panose="020B0609020204030204" pitchFamily="49" charset="0"/>
                <a:ea typeface="ＭＳ Ｐゴシック" pitchFamily="-109" charset="-128"/>
                <a:cs typeface="Consolas" panose="020B0609020204030204" pitchFamily="49" charset="0"/>
              </a:rPr>
              <a:t>));</a:t>
            </a:r>
            <a:endParaRPr lang="en-US" sz="2000" dirty="0"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  <a:p>
            <a:pPr eaLnBrk="1" hangingPunct="1">
              <a:spcBef>
                <a:spcPts val="0"/>
              </a:spcBef>
              <a:buFontTx/>
              <a:buNone/>
            </a:pPr>
            <a:endParaRPr lang="en-US" sz="2000" dirty="0">
              <a:latin typeface="Consolas" panose="020B0609020204030204" pitchFamily="49" charset="0"/>
              <a:ea typeface="ＭＳ Ｐゴシック" pitchFamily="-109" charset="-128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434268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Bullets">
  <a:themeElements>
    <a:clrScheme name="">
      <a:dk1>
        <a:srgbClr val="44422C"/>
      </a:dk1>
      <a:lt1>
        <a:srgbClr val="BBBDD3"/>
      </a:lt1>
      <a:dk2>
        <a:srgbClr val="000000"/>
      </a:dk2>
      <a:lt2>
        <a:srgbClr val="4C4C4C"/>
      </a:lt2>
      <a:accent1>
        <a:srgbClr val="094B67"/>
      </a:accent1>
      <a:accent2>
        <a:srgbClr val="333399"/>
      </a:accent2>
      <a:accent3>
        <a:srgbClr val="DADBE6"/>
      </a:accent3>
      <a:accent4>
        <a:srgbClr val="393724"/>
      </a:accent4>
      <a:accent5>
        <a:srgbClr val="AAB1B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"/>
        <a:ea typeface="ヒラギノ角ゴ ProN W3"/>
        <a:cs typeface="ヒラギノ角ゴ ProN W3"/>
      </a:majorFont>
      <a:minorFont>
        <a:latin typeface="Helvetic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44422C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0"/>
            <a:cs typeface="ヒラギノ明朝 ProN W3" charset="0"/>
            <a:sym typeface="Hoefler Tex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44422C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44422C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oefler Text" charset="0"/>
            <a:ea typeface="ヒラギノ明朝 ProN W3" charset="0"/>
            <a:cs typeface="ヒラギノ明朝 ProN W3" charset="0"/>
            <a:sym typeface="Hoefler Tex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12083</TotalTime>
  <Pages>0</Pages>
  <Words>1136</Words>
  <Characters>0</Characters>
  <Application>Microsoft Macintosh PowerPoint</Application>
  <PresentationFormat>On-screen Show (4:3)</PresentationFormat>
  <Lines>0</Lines>
  <Paragraphs>571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ＭＳ 明朝</vt:lpstr>
      <vt:lpstr>ＭＳ Ｐゴシック</vt:lpstr>
      <vt:lpstr>ヒラギノ明朝 ProN W3</vt:lpstr>
      <vt:lpstr>ヒラギノ角ゴ ProN W3</vt:lpstr>
      <vt:lpstr>Arial</vt:lpstr>
      <vt:lpstr>Calibri</vt:lpstr>
      <vt:lpstr>Consolas</vt:lpstr>
      <vt:lpstr>Courier New</vt:lpstr>
      <vt:lpstr>Helvetica</vt:lpstr>
      <vt:lpstr>Hoefler Text</vt:lpstr>
      <vt:lpstr>Osaka</vt:lpstr>
      <vt:lpstr>Times</vt:lpstr>
      <vt:lpstr>Title &amp; Bullets</vt:lpstr>
      <vt:lpstr>Many to Many  MSBA BAN 6020 Data Management</vt:lpstr>
      <vt:lpstr>Many to Many</vt:lpstr>
      <vt:lpstr>Many to Many</vt:lpstr>
      <vt:lpstr>MySQL Workbench</vt:lpstr>
      <vt:lpstr>Two Notations, Equivalent Models</vt:lpstr>
      <vt:lpstr>Why Third Entity</vt:lpstr>
      <vt:lpstr>M:M = 1:M + 1:M</vt:lpstr>
      <vt:lpstr>Mapping Database</vt:lpstr>
      <vt:lpstr>Define a Table</vt:lpstr>
      <vt:lpstr>Exercise</vt:lpstr>
      <vt:lpstr>Three Table Join</vt:lpstr>
      <vt:lpstr>Three Table Join</vt:lpstr>
      <vt:lpstr>Note to Carolina</vt:lpstr>
      <vt:lpstr>Exists</vt:lpstr>
      <vt:lpstr>Exists</vt:lpstr>
      <vt:lpstr>Not Exists</vt:lpstr>
      <vt:lpstr>Not Exists</vt:lpstr>
      <vt:lpstr>Exercise</vt:lpstr>
      <vt:lpstr>Divide</vt:lpstr>
      <vt:lpstr>Divide Template</vt:lpstr>
      <vt:lpstr>Recap</vt:lpstr>
      <vt:lpstr>Next Class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</dc:creator>
  <cp:keywords/>
  <dc:description/>
  <cp:lastModifiedBy>Carolina Salge</cp:lastModifiedBy>
  <cp:revision>548</cp:revision>
  <dcterms:modified xsi:type="dcterms:W3CDTF">2018-06-14T14:16:13Z</dcterms:modified>
</cp:coreProperties>
</file>